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10" r:id="rId2"/>
    <p:sldId id="308" r:id="rId3"/>
    <p:sldId id="277" r:id="rId4"/>
    <p:sldId id="269" r:id="rId5"/>
    <p:sldId id="309" r:id="rId6"/>
    <p:sldId id="303" r:id="rId7"/>
    <p:sldId id="311" r:id="rId8"/>
    <p:sldId id="312" r:id="rId9"/>
    <p:sldId id="313" r:id="rId10"/>
    <p:sldId id="315" r:id="rId11"/>
    <p:sldId id="316" r:id="rId12"/>
    <p:sldId id="317" r:id="rId13"/>
    <p:sldId id="319" r:id="rId14"/>
    <p:sldId id="318" r:id="rId15"/>
    <p:sldId id="32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533" autoAdjust="0"/>
  </p:normalViewPr>
  <p:slideViewPr>
    <p:cSldViewPr snapToGrid="0" snapToObjects="1" showGuides="1">
      <p:cViewPr varScale="1">
        <p:scale>
          <a:sx n="95" d="100"/>
          <a:sy n="95" d="100"/>
        </p:scale>
        <p:origin x="-10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prumbach:Desktop:AME20213_prumbach:HW1:HW1_Galileos_Data:data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>
              <a:noFill/>
            </a:ln>
          </c:spPr>
          <c:xVal>
            <c:numRef>
              <c:f>'data.csv'!$A$2:$A$11</c:f>
              <c:numCache>
                <c:formatCode>General</c:formatCode>
                <c:ptCount val="10"/>
                <c:pt idx="0">
                  <c:v>0.0</c:v>
                </c:pt>
                <c:pt idx="1">
                  <c:v>0.222222222</c:v>
                </c:pt>
                <c:pt idx="2">
                  <c:v>0.444444444</c:v>
                </c:pt>
                <c:pt idx="3">
                  <c:v>0.666666667</c:v>
                </c:pt>
                <c:pt idx="4">
                  <c:v>0.888888889</c:v>
                </c:pt>
                <c:pt idx="5">
                  <c:v>1.111111111</c:v>
                </c:pt>
                <c:pt idx="6">
                  <c:v>1.333333333</c:v>
                </c:pt>
                <c:pt idx="7">
                  <c:v>1.555555556</c:v>
                </c:pt>
                <c:pt idx="8">
                  <c:v>1.777777778</c:v>
                </c:pt>
                <c:pt idx="9">
                  <c:v>2.0</c:v>
                </c:pt>
              </c:numCache>
            </c:numRef>
          </c:xVal>
          <c:yVal>
            <c:numRef>
              <c:f>'data.csv'!$B$2:$B$11</c:f>
              <c:numCache>
                <c:formatCode>General</c:formatCode>
                <c:ptCount val="10"/>
                <c:pt idx="0">
                  <c:v>0.0</c:v>
                </c:pt>
                <c:pt idx="1">
                  <c:v>0.622618129</c:v>
                </c:pt>
                <c:pt idx="2">
                  <c:v>0.858326617</c:v>
                </c:pt>
                <c:pt idx="3">
                  <c:v>1.078670861</c:v>
                </c:pt>
                <c:pt idx="4">
                  <c:v>1.234219284</c:v>
                </c:pt>
                <c:pt idx="5">
                  <c:v>1.355807068</c:v>
                </c:pt>
                <c:pt idx="6">
                  <c:v>1.494141888</c:v>
                </c:pt>
                <c:pt idx="7">
                  <c:v>1.628162642</c:v>
                </c:pt>
                <c:pt idx="8">
                  <c:v>1.763976749</c:v>
                </c:pt>
                <c:pt idx="9">
                  <c:v>1.871426009</c:v>
                </c:pt>
              </c:numCache>
            </c:numRef>
          </c:yVal>
          <c:smooth val="0"/>
        </c:ser>
        <c:ser>
          <c:idx val="1"/>
          <c:order val="1"/>
          <c:spPr>
            <a:ln w="28575">
              <a:noFill/>
            </a:ln>
          </c:spPr>
          <c:xVal>
            <c:numRef>
              <c:f>'data.csv'!$A$2:$A$11</c:f>
              <c:numCache>
                <c:formatCode>General</c:formatCode>
                <c:ptCount val="10"/>
                <c:pt idx="0">
                  <c:v>0.0</c:v>
                </c:pt>
                <c:pt idx="1">
                  <c:v>0.222222222</c:v>
                </c:pt>
                <c:pt idx="2">
                  <c:v>0.444444444</c:v>
                </c:pt>
                <c:pt idx="3">
                  <c:v>0.666666667</c:v>
                </c:pt>
                <c:pt idx="4">
                  <c:v>0.888888889</c:v>
                </c:pt>
                <c:pt idx="5">
                  <c:v>1.111111111</c:v>
                </c:pt>
                <c:pt idx="6">
                  <c:v>1.333333333</c:v>
                </c:pt>
                <c:pt idx="7">
                  <c:v>1.555555556</c:v>
                </c:pt>
                <c:pt idx="8">
                  <c:v>1.777777778</c:v>
                </c:pt>
                <c:pt idx="9">
                  <c:v>2.0</c:v>
                </c:pt>
              </c:numCache>
            </c:numRef>
          </c:xVal>
          <c:yVal>
            <c:numRef>
              <c:f>'data.csv'!$C$2:$C$11</c:f>
              <c:numCache>
                <c:formatCode>General</c:formatCode>
                <c:ptCount val="10"/>
                <c:pt idx="0">
                  <c:v>0.0</c:v>
                </c:pt>
                <c:pt idx="1">
                  <c:v>0.444570536</c:v>
                </c:pt>
                <c:pt idx="2">
                  <c:v>0.62844513</c:v>
                </c:pt>
                <c:pt idx="3">
                  <c:v>0.75795485</c:v>
                </c:pt>
                <c:pt idx="4">
                  <c:v>0.88425154</c:v>
                </c:pt>
                <c:pt idx="5">
                  <c:v>0.96749023</c:v>
                </c:pt>
                <c:pt idx="6">
                  <c:v>1.069673255</c:v>
                </c:pt>
                <c:pt idx="7">
                  <c:v>1.17413967</c:v>
                </c:pt>
                <c:pt idx="8">
                  <c:v>1.250192744</c:v>
                </c:pt>
                <c:pt idx="9">
                  <c:v>1.333233583</c:v>
                </c:pt>
              </c:numCache>
            </c:numRef>
          </c:yVal>
          <c:smooth val="0"/>
        </c:ser>
        <c:ser>
          <c:idx val="2"/>
          <c:order val="2"/>
          <c:spPr>
            <a:ln w="28575">
              <a:noFill/>
            </a:ln>
          </c:spPr>
          <c:xVal>
            <c:numRef>
              <c:f>'data.csv'!$A$2:$A$11</c:f>
              <c:numCache>
                <c:formatCode>General</c:formatCode>
                <c:ptCount val="10"/>
                <c:pt idx="0">
                  <c:v>0.0</c:v>
                </c:pt>
                <c:pt idx="1">
                  <c:v>0.222222222</c:v>
                </c:pt>
                <c:pt idx="2">
                  <c:v>0.444444444</c:v>
                </c:pt>
                <c:pt idx="3">
                  <c:v>0.666666667</c:v>
                </c:pt>
                <c:pt idx="4">
                  <c:v>0.888888889</c:v>
                </c:pt>
                <c:pt idx="5">
                  <c:v>1.111111111</c:v>
                </c:pt>
                <c:pt idx="6">
                  <c:v>1.333333333</c:v>
                </c:pt>
                <c:pt idx="7">
                  <c:v>1.555555556</c:v>
                </c:pt>
                <c:pt idx="8">
                  <c:v>1.777777778</c:v>
                </c:pt>
                <c:pt idx="9">
                  <c:v>2.0</c:v>
                </c:pt>
              </c:numCache>
            </c:numRef>
          </c:xVal>
          <c:yVal>
            <c:numRef>
              <c:f>'data.csv'!$D$2:$D$11</c:f>
              <c:numCache>
                <c:formatCode>General</c:formatCode>
                <c:ptCount val="10"/>
                <c:pt idx="0">
                  <c:v>0.0</c:v>
                </c:pt>
                <c:pt idx="1">
                  <c:v>0.356590628</c:v>
                </c:pt>
                <c:pt idx="2">
                  <c:v>0.517952468</c:v>
                </c:pt>
                <c:pt idx="3">
                  <c:v>0.636104711</c:v>
                </c:pt>
                <c:pt idx="4">
                  <c:v>0.728449491</c:v>
                </c:pt>
                <c:pt idx="5">
                  <c:v>0.816528642</c:v>
                </c:pt>
                <c:pt idx="6">
                  <c:v>0.894037509</c:v>
                </c:pt>
                <c:pt idx="7">
                  <c:v>0.954648606</c:v>
                </c:pt>
                <c:pt idx="8">
                  <c:v>1.029402177</c:v>
                </c:pt>
                <c:pt idx="9">
                  <c:v>1.074597053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53928328"/>
        <c:axId val="2053931368"/>
      </c:scatterChart>
      <c:valAx>
        <c:axId val="205392832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53931368"/>
        <c:crosses val="autoZero"/>
        <c:crossBetween val="midCat"/>
      </c:valAx>
      <c:valAx>
        <c:axId val="205393136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53928328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media/image1.png>
</file>

<file path=ppt/media/image11.png>
</file>

<file path=ppt/media/image12.png>
</file>

<file path=ppt/media/image13.png>
</file>

<file path=ppt/media/image15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6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F4325-2BC2-644F-B636-29D99C5EF3B5}" type="datetimeFigureOut">
              <a:rPr lang="en-US" smtClean="0"/>
              <a:pPr/>
              <a:t>2/1/21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519446"/>
            <a:ext cx="2038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AME20216 - Rumbach</a:t>
            </a:r>
            <a:endParaRPr lang="en-US" sz="1600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690839" y="6488668"/>
            <a:ext cx="45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B9FD30A-897A-DE48-8A66-351A36209B5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png"/><Relationship Id="rId12" Type="http://schemas.openxmlformats.org/officeDocument/2006/relationships/image" Target="../media/image14.emf"/><Relationship Id="rId13" Type="http://schemas.openxmlformats.org/officeDocument/2006/relationships/image" Target="../media/image15.png"/><Relationship Id="rId14" Type="http://schemas.openxmlformats.org/officeDocument/2006/relationships/image" Target="../media/image16.emf"/><Relationship Id="rId15" Type="http://schemas.openxmlformats.org/officeDocument/2006/relationships/image" Target="../media/image17.jp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4" Type="http://schemas.openxmlformats.org/officeDocument/2006/relationships/image" Target="../media/image10.emf"/><Relationship Id="rId5" Type="http://schemas.openxmlformats.org/officeDocument/2006/relationships/image" Target="../media/image11.png"/><Relationship Id="rId6" Type="http://schemas.openxmlformats.org/officeDocument/2006/relationships/oleObject" Target="../embeddings/oleObject1.bin"/><Relationship Id="rId7" Type="http://schemas.openxmlformats.org/officeDocument/2006/relationships/image" Target="../media/image7.emf"/><Relationship Id="rId8" Type="http://schemas.openxmlformats.org/officeDocument/2006/relationships/image" Target="../media/image12.png"/><Relationship Id="rId9" Type="http://schemas.openxmlformats.org/officeDocument/2006/relationships/oleObject" Target="../embeddings/oleObject2.bin"/><Relationship Id="rId10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90392"/>
            <a:ext cx="7772400" cy="1470025"/>
          </a:xfrm>
        </p:spPr>
        <p:txBody>
          <a:bodyPr/>
          <a:lstStyle/>
          <a:p>
            <a:r>
              <a:rPr lang="en-US" b="1" dirty="0" smtClean="0"/>
              <a:t>AME 20216</a:t>
            </a:r>
            <a:br>
              <a:rPr lang="en-US" b="1" dirty="0" smtClean="0"/>
            </a:br>
            <a:r>
              <a:rPr lang="en-US" b="1" dirty="0" smtClean="0"/>
              <a:t>Lab I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9383" y="1791594"/>
            <a:ext cx="7015818" cy="82637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www.nd.edu/~prumbach/AME20216</a:t>
            </a:r>
          </a:p>
          <a:p>
            <a:endParaRPr lang="en-US" sz="2600" dirty="0" smtClean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36687"/>
          <a:stretch/>
        </p:blipFill>
        <p:spPr>
          <a:xfrm>
            <a:off x="5698653" y="2508378"/>
            <a:ext cx="2032000" cy="18413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9073" y="4349699"/>
            <a:ext cx="2615019" cy="1348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en-US" sz="2400" b="1" dirty="0">
                <a:solidFill>
                  <a:prstClr val="black"/>
                </a:solidFill>
              </a:rPr>
              <a:t>Paul Rumbach</a:t>
            </a:r>
          </a:p>
          <a:p>
            <a:pPr lvl="0" algn="ctr">
              <a:spcBef>
                <a:spcPct val="20000"/>
              </a:spcBef>
            </a:pPr>
            <a:r>
              <a:rPr lang="en-US" sz="2400" dirty="0" err="1">
                <a:solidFill>
                  <a:prstClr val="black"/>
                </a:solidFill>
              </a:rPr>
              <a:t>prumbach@nd.edu</a:t>
            </a:r>
            <a:endParaRPr lang="en-US" sz="2400" dirty="0">
              <a:solidFill>
                <a:prstClr val="black"/>
              </a:solidFill>
            </a:endParaRPr>
          </a:p>
          <a:p>
            <a:pPr lvl="0" algn="ctr">
              <a:spcBef>
                <a:spcPct val="20000"/>
              </a:spcBef>
            </a:pPr>
            <a:r>
              <a:rPr lang="en-US" sz="2400" dirty="0">
                <a:solidFill>
                  <a:prstClr val="black"/>
                </a:solidFill>
              </a:rPr>
              <a:t>363 Fitzpatrick </a:t>
            </a:r>
            <a:r>
              <a:rPr lang="en-US" sz="2400" dirty="0" smtClean="0">
                <a:solidFill>
                  <a:prstClr val="black"/>
                </a:solidFill>
              </a:rPr>
              <a:t>Hall</a:t>
            </a:r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96151" y="5943475"/>
            <a:ext cx="60578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en-US" sz="2800" dirty="0">
                <a:solidFill>
                  <a:prstClr val="black"/>
                </a:solidFill>
              </a:rPr>
              <a:t>Labs begin next week in </a:t>
            </a:r>
            <a:r>
              <a:rPr lang="en-US" sz="2800" b="1" dirty="0">
                <a:solidFill>
                  <a:prstClr val="black"/>
                </a:solidFill>
              </a:rPr>
              <a:t>B14 Fitzpatrick</a:t>
            </a:r>
            <a:r>
              <a:rPr lang="en-US" sz="2800" dirty="0" smtClean="0">
                <a:solidFill>
                  <a:prstClr val="black"/>
                </a:solidFill>
              </a:rPr>
              <a:t>!</a:t>
            </a:r>
            <a:endParaRPr lang="en-US" sz="2800" dirty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73784" y="4349699"/>
            <a:ext cx="2580604" cy="1348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en-US" sz="2400" b="1" dirty="0">
                <a:solidFill>
                  <a:prstClr val="black"/>
                </a:solidFill>
              </a:rPr>
              <a:t>John </a:t>
            </a:r>
            <a:r>
              <a:rPr lang="en-US" sz="2400" b="1" dirty="0" err="1">
                <a:solidFill>
                  <a:prstClr val="black"/>
                </a:solidFill>
              </a:rPr>
              <a:t>Ott</a:t>
            </a:r>
            <a:endParaRPr lang="en-US" sz="2400" b="1" dirty="0">
              <a:solidFill>
                <a:prstClr val="black"/>
              </a:solidFill>
            </a:endParaRPr>
          </a:p>
          <a:p>
            <a:pPr lvl="0" algn="ctr">
              <a:spcBef>
                <a:spcPct val="20000"/>
              </a:spcBef>
            </a:pPr>
            <a:r>
              <a:rPr lang="en-US" sz="2400" dirty="0" err="1">
                <a:solidFill>
                  <a:prstClr val="black"/>
                </a:solidFill>
              </a:rPr>
              <a:t>jott@nd.edu</a:t>
            </a:r>
            <a:endParaRPr lang="en-US" sz="2400" dirty="0">
              <a:solidFill>
                <a:prstClr val="black"/>
              </a:solidFill>
            </a:endParaRPr>
          </a:p>
          <a:p>
            <a:pPr lvl="0" algn="ctr">
              <a:spcBef>
                <a:spcPct val="20000"/>
              </a:spcBef>
            </a:pPr>
            <a:r>
              <a:rPr lang="en-US" sz="2400" dirty="0">
                <a:solidFill>
                  <a:prstClr val="black"/>
                </a:solidFill>
              </a:rPr>
              <a:t>B14 Fitzpatrick </a:t>
            </a:r>
            <a:r>
              <a:rPr lang="en-US" sz="2400" dirty="0" smtClean="0">
                <a:solidFill>
                  <a:prstClr val="black"/>
                </a:solidFill>
              </a:rPr>
              <a:t>Hall</a:t>
            </a:r>
            <a:endParaRPr lang="en-US" sz="2400" dirty="0">
              <a:solidFill>
                <a:prstClr val="black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9817" b="7392"/>
          <a:stretch/>
        </p:blipFill>
        <p:spPr>
          <a:xfrm>
            <a:off x="1808411" y="2629824"/>
            <a:ext cx="1451428" cy="171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8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289" y="1186157"/>
            <a:ext cx="1182251" cy="14279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396" y="16934"/>
            <a:ext cx="53610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Three Pillars of AME20216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25918" y="663265"/>
            <a:ext cx="3175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Sensors and Electronics</a:t>
            </a:r>
            <a:endParaRPr lang="en-US" sz="2400" b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213761" y="698576"/>
            <a:ext cx="0" cy="54823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3278555" y="670716"/>
            <a:ext cx="2783023" cy="5510230"/>
            <a:chOff x="3278555" y="670716"/>
            <a:chExt cx="2783023" cy="5510230"/>
          </a:xfrm>
        </p:grpSpPr>
        <p:sp>
          <p:nvSpPr>
            <p:cNvPr id="5" name="TextBox 4"/>
            <p:cNvSpPr txBox="1"/>
            <p:nvPr/>
          </p:nvSpPr>
          <p:spPr>
            <a:xfrm>
              <a:off x="3638297" y="670716"/>
              <a:ext cx="19049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Data Analysis</a:t>
              </a:r>
              <a:endParaRPr lang="en-US" sz="2400" b="1" dirty="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6061578" y="698576"/>
              <a:ext cx="0" cy="548237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Picture 10" descr="HW5_transmission_lifetime_distribution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19" t="23397" r="6653" b="20078"/>
            <a:stretch/>
          </p:blipFill>
          <p:spPr>
            <a:xfrm>
              <a:off x="3278555" y="2535606"/>
              <a:ext cx="2744145" cy="2319865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94751" y="4803549"/>
              <a:ext cx="1057152" cy="958407"/>
            </a:xfrm>
            <a:prstGeom prst="rect">
              <a:avLst/>
            </a:prstGeom>
          </p:spPr>
        </p:pic>
        <p:graphicFrame>
          <p:nvGraphicFramePr>
            <p:cNvPr id="13" name="Object 1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29926989"/>
                </p:ext>
              </p:extLst>
            </p:nvPr>
          </p:nvGraphicFramePr>
          <p:xfrm>
            <a:off x="3886034" y="5761956"/>
            <a:ext cx="1807131" cy="2241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9" name="Equation" r:id="rId6" imgW="1638300" imgH="203200" progId="Equation.3">
                    <p:embed/>
                  </p:oleObj>
                </mc:Choice>
                <mc:Fallback>
                  <p:oleObj name="Equation" r:id="rId6" imgW="16383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886034" y="5761956"/>
                          <a:ext cx="1807131" cy="22414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93065" y="990439"/>
              <a:ext cx="1545167" cy="1545167"/>
            </a:xfrm>
            <a:prstGeom prst="rect">
              <a:avLst/>
            </a:prstGeom>
          </p:spPr>
        </p:pic>
        <p:graphicFrame>
          <p:nvGraphicFramePr>
            <p:cNvPr id="15" name="Object 1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61685097"/>
                </p:ext>
              </p:extLst>
            </p:nvPr>
          </p:nvGraphicFramePr>
          <p:xfrm>
            <a:off x="4724676" y="5116506"/>
            <a:ext cx="1227111" cy="41903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0" name="Equation" r:id="rId9" imgW="1003300" imgH="342900" progId="Equation.3">
                    <p:embed/>
                  </p:oleObj>
                </mc:Choice>
                <mc:Fallback>
                  <p:oleObj name="Equation" r:id="rId9" imgW="1003300" imgH="342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4724676" y="5116506"/>
                          <a:ext cx="1227111" cy="419031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81012" y="1223087"/>
            <a:ext cx="966807" cy="96680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3209" y="1344546"/>
            <a:ext cx="1023894" cy="1191060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6130138" y="698576"/>
            <a:ext cx="3045381" cy="5157065"/>
            <a:chOff x="6130138" y="698576"/>
            <a:chExt cx="3045381" cy="5157065"/>
          </a:xfrm>
        </p:grpSpPr>
        <p:sp>
          <p:nvSpPr>
            <p:cNvPr id="6" name="TextBox 5"/>
            <p:cNvSpPr txBox="1"/>
            <p:nvPr/>
          </p:nvSpPr>
          <p:spPr>
            <a:xfrm>
              <a:off x="6447236" y="698576"/>
              <a:ext cx="24077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Technical Writing</a:t>
              </a:r>
              <a:endParaRPr lang="en-US" sz="2400" b="1" dirty="0"/>
            </a:p>
          </p:txBody>
        </p:sp>
        <p:pic>
          <p:nvPicPr>
            <p:cNvPr id="19" name="Picture 18" descr="640px-Prinicipia-title.png"/>
            <p:cNvPicPr>
              <a:picLocks noChangeAspect="1"/>
            </p:cNvPicPr>
            <p:nvPr/>
          </p:nvPicPr>
          <p:blipFill>
            <a:blip r:embed="rId13"/>
            <a:srcRect t="7529" r="4038" b="40982"/>
            <a:stretch>
              <a:fillRect/>
            </a:stretch>
          </p:blipFill>
          <p:spPr>
            <a:xfrm>
              <a:off x="6276040" y="1292714"/>
              <a:ext cx="2578977" cy="1917192"/>
            </a:xfrm>
            <a:prstGeom prst="rect">
              <a:avLst/>
            </a:prstGeom>
          </p:spPr>
        </p:pic>
        <p:pic>
          <p:nvPicPr>
            <p:cNvPr id="20" name="Picture 19" descr="iPhone_patent.pdf"/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296"/>
            <a:stretch/>
          </p:blipFill>
          <p:spPr>
            <a:xfrm>
              <a:off x="6130138" y="3472733"/>
              <a:ext cx="3045381" cy="2382908"/>
            </a:xfrm>
            <a:prstGeom prst="rect">
              <a:avLst/>
            </a:prstGeom>
          </p:spPr>
        </p:pic>
      </p:grpSp>
      <p:pic>
        <p:nvPicPr>
          <p:cNvPr id="23" name="Picture 22" descr="senior_design.jpg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47" t="23305" r="22056"/>
          <a:stretch/>
        </p:blipFill>
        <p:spPr>
          <a:xfrm rot="5400000">
            <a:off x="-94282" y="3048974"/>
            <a:ext cx="3378587" cy="2852561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6130138" y="119065"/>
            <a:ext cx="2904206" cy="6192259"/>
            <a:chOff x="6130138" y="119065"/>
            <a:chExt cx="2904206" cy="6192259"/>
          </a:xfrm>
        </p:grpSpPr>
        <p:sp>
          <p:nvSpPr>
            <p:cNvPr id="2" name="Rectangle 1"/>
            <p:cNvSpPr/>
            <p:nvPr/>
          </p:nvSpPr>
          <p:spPr>
            <a:xfrm>
              <a:off x="6130138" y="580730"/>
              <a:ext cx="2904206" cy="5730594"/>
            </a:xfrm>
            <a:prstGeom prst="rect">
              <a:avLst/>
            </a:prstGeom>
            <a:noFill/>
            <a:ln w="762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6447236" y="119065"/>
              <a:ext cx="231625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00"/>
                  </a:solidFill>
                </a:rPr>
                <a:t>MOST DIFFICULT</a:t>
              </a:r>
              <a:endParaRPr lang="en-US" sz="2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6920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33" y="40529"/>
            <a:ext cx="57769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 smtClean="0"/>
              <a:t>Effective Communication</a:t>
            </a:r>
            <a:endParaRPr lang="en-US" sz="4200" b="1" dirty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941678251"/>
              </p:ext>
            </p:extLst>
          </p:nvPr>
        </p:nvGraphicFramePr>
        <p:xfrm>
          <a:off x="557657" y="871127"/>
          <a:ext cx="8250582" cy="52075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77426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33" y="40529"/>
            <a:ext cx="57769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 smtClean="0"/>
              <a:t>Effective Communication</a:t>
            </a:r>
            <a:endParaRPr lang="en-US" sz="4200" b="1" dirty="0"/>
          </a:p>
        </p:txBody>
      </p:sp>
      <p:pic>
        <p:nvPicPr>
          <p:cNvPr id="2" name="Picture 1" descr="BAD_PLO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27" y="698985"/>
            <a:ext cx="8382000" cy="58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67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33" y="40529"/>
            <a:ext cx="305891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 smtClean="0"/>
              <a:t>Homework 1</a:t>
            </a:r>
            <a:endParaRPr lang="en-US" sz="42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992683" y="93435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 descr="HW1_practice_tech_mem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562" y="259159"/>
            <a:ext cx="4858794" cy="6287850"/>
          </a:xfrm>
          <a:prstGeom prst="rect">
            <a:avLst/>
          </a:prstGeom>
          <a:effectLst>
            <a:outerShdw blurRad="508000" dist="25400" dir="2700000" sx="102000" sy="102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5124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33" y="40529"/>
            <a:ext cx="540217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 smtClean="0"/>
              <a:t>Feedback from Graders</a:t>
            </a:r>
            <a:endParaRPr lang="en-US" sz="4200" b="1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4556906" y="779193"/>
            <a:ext cx="0" cy="577753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912" y="2073274"/>
            <a:ext cx="4211336" cy="33172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37274" y="920015"/>
            <a:ext cx="38487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“Ok, I will not make that mistake again.”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757288" y="5529794"/>
            <a:ext cx="24364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Quality work.</a:t>
            </a:r>
          </a:p>
          <a:p>
            <a:pPr algn="ctr"/>
            <a:r>
              <a:rPr lang="en-US" sz="2400" dirty="0" smtClean="0"/>
              <a:t>Successful career!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3" y="2246059"/>
            <a:ext cx="4502873" cy="300191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6927" y="983397"/>
            <a:ext cx="39622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“This is </a:t>
            </a:r>
            <a:r>
              <a:rPr lang="en-US" sz="2400" b="1" dirty="0" smtClean="0"/>
              <a:t>BOGUS</a:t>
            </a:r>
            <a:r>
              <a:rPr lang="en-US" sz="2400" dirty="0" smtClean="0"/>
              <a:t>!  The graders need to change their ways!”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52787" y="5529794"/>
            <a:ext cx="26312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Sub-standard work.</a:t>
            </a:r>
          </a:p>
          <a:p>
            <a:pPr algn="ctr"/>
            <a:r>
              <a:rPr lang="en-US" sz="2400" dirty="0" smtClean="0"/>
              <a:t>Lackluster career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5975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5041869" cy="2142222"/>
          </a:xfrm>
        </p:spPr>
        <p:txBody>
          <a:bodyPr>
            <a:noAutofit/>
          </a:bodyPr>
          <a:lstStyle/>
          <a:p>
            <a:r>
              <a:rPr lang="en-US" sz="6200" b="1" dirty="0" smtClean="0"/>
              <a:t>See you in lab next week!</a:t>
            </a:r>
            <a:endParaRPr lang="en-US" sz="6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317" y="2140415"/>
            <a:ext cx="9249841" cy="406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214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08" y="1671412"/>
            <a:ext cx="8790470" cy="2836045"/>
          </a:xfrm>
        </p:spPr>
        <p:txBody>
          <a:bodyPr>
            <a:noAutofit/>
          </a:bodyPr>
          <a:lstStyle/>
          <a:p>
            <a:r>
              <a:rPr lang="en-US" sz="7200" b="1" dirty="0" smtClean="0"/>
              <a:t>Labs Begin Feb. </a:t>
            </a:r>
            <a:r>
              <a:rPr lang="en-US" sz="7200" b="1" dirty="0"/>
              <a:t>9</a:t>
            </a:r>
            <a:r>
              <a:rPr lang="en-US" sz="7200" b="1" baseline="30000" dirty="0" smtClean="0"/>
              <a:t>th</a:t>
            </a:r>
            <a:r>
              <a:rPr lang="en-US" sz="7200" b="1" dirty="0" smtClean="0"/>
              <a:t/>
            </a:r>
            <a:br>
              <a:rPr lang="en-US" sz="7200" b="1" dirty="0" smtClean="0"/>
            </a:br>
            <a:r>
              <a:rPr lang="en-US" sz="7200" b="1" dirty="0" smtClean="0"/>
              <a:t>in B14 Fitzpatrick</a:t>
            </a:r>
            <a:endParaRPr 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2365100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938888" y="1834444"/>
            <a:ext cx="379588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Official Lab Notebook</a:t>
            </a:r>
          </a:p>
          <a:p>
            <a:pPr algn="ctr"/>
            <a:r>
              <a:rPr lang="en-US" sz="2200" b="1" dirty="0" smtClean="0"/>
              <a:t>(Required)</a:t>
            </a:r>
            <a:endParaRPr lang="en-US" sz="2200" dirty="0" smtClean="0"/>
          </a:p>
          <a:p>
            <a:pPr algn="ctr"/>
            <a:endParaRPr lang="en-US" sz="2200" dirty="0"/>
          </a:p>
          <a:p>
            <a:pPr algn="ctr"/>
            <a:r>
              <a:rPr lang="en-US" sz="2200" dirty="0" smtClean="0"/>
              <a:t>For sale in the </a:t>
            </a:r>
            <a:r>
              <a:rPr lang="en-US" sz="2200" dirty="0" err="1" smtClean="0"/>
              <a:t>Hammes</a:t>
            </a:r>
            <a:r>
              <a:rPr lang="en-US" sz="2200" dirty="0" smtClean="0"/>
              <a:t> bookstore</a:t>
            </a:r>
            <a:endParaRPr lang="en-US" sz="2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63" y="473810"/>
            <a:ext cx="4577125" cy="592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933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938888" y="1834444"/>
            <a:ext cx="3795889" cy="2462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Measurement and Data Analysis for Engineering and Science </a:t>
            </a:r>
            <a:r>
              <a:rPr lang="en-US" sz="2200" dirty="0" smtClean="0"/>
              <a:t>by Patrick F. Dunn, 4</a:t>
            </a:r>
            <a:r>
              <a:rPr lang="en-US" sz="2200" baseline="30000" dirty="0" smtClean="0"/>
              <a:t>th</a:t>
            </a:r>
            <a:r>
              <a:rPr lang="en-US" sz="2200" dirty="0" smtClean="0"/>
              <a:t> edition</a:t>
            </a:r>
          </a:p>
          <a:p>
            <a:pPr algn="ctr"/>
            <a:endParaRPr lang="en-US" sz="2200" dirty="0"/>
          </a:p>
          <a:p>
            <a:pPr algn="ctr"/>
            <a:r>
              <a:rPr lang="en-US" sz="2200" dirty="0" smtClean="0"/>
              <a:t>2</a:t>
            </a:r>
            <a:r>
              <a:rPr lang="en-US" sz="2200" baseline="30000" dirty="0" smtClean="0"/>
              <a:t>nd</a:t>
            </a:r>
            <a:r>
              <a:rPr lang="en-US" sz="2200" dirty="0" smtClean="0"/>
              <a:t> and 3</a:t>
            </a:r>
            <a:r>
              <a:rPr lang="en-US" sz="2200" baseline="30000" dirty="0" smtClean="0"/>
              <a:t>rd</a:t>
            </a:r>
            <a:r>
              <a:rPr lang="en-US" sz="2200" dirty="0" smtClean="0"/>
              <a:t> edition is OK, but page numbers will be different!</a:t>
            </a:r>
            <a:endParaRPr lang="en-US" sz="2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98" y="253485"/>
            <a:ext cx="4104427" cy="622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404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0" b="34527"/>
          <a:stretch/>
        </p:blipFill>
        <p:spPr>
          <a:xfrm>
            <a:off x="120962" y="-1"/>
            <a:ext cx="9156407" cy="660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413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5496"/>
            <a:ext cx="8229600" cy="1143000"/>
          </a:xfrm>
        </p:spPr>
        <p:txBody>
          <a:bodyPr>
            <a:normAutofit/>
          </a:bodyPr>
          <a:lstStyle/>
          <a:p>
            <a:r>
              <a:rPr lang="en-US" sz="5200" b="1" dirty="0" smtClean="0"/>
              <a:t>Weekly to-do</a:t>
            </a:r>
            <a:endParaRPr lang="en-US" sz="52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987504"/>
            <a:ext cx="8419526" cy="513865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V</a:t>
            </a:r>
            <a:r>
              <a:rPr lang="en-US" dirty="0" smtClean="0"/>
              <a:t>ideos and pre-lab quiz posted Fridays.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Pre-lab Quiz (Sakai) due Sundays at midnight.</a:t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 to lab on weekday, get data.</a:t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Write tech memo.  Upload PDF to Sakai by Thursday at midnight.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680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08" y="1671412"/>
            <a:ext cx="8790470" cy="2836045"/>
          </a:xfrm>
        </p:spPr>
        <p:txBody>
          <a:bodyPr>
            <a:noAutofit/>
          </a:bodyPr>
          <a:lstStyle/>
          <a:p>
            <a:r>
              <a:rPr lang="en-US" sz="6000" b="1" dirty="0" smtClean="0"/>
              <a:t>Office Hours:</a:t>
            </a:r>
            <a:br>
              <a:rPr lang="en-US" sz="6000" b="1" dirty="0" smtClean="0"/>
            </a:br>
            <a:r>
              <a:rPr lang="en-US" sz="6000" b="1" dirty="0" smtClean="0"/>
              <a:t>Mon. &amp; Weds. 2 – 3pm</a:t>
            </a:r>
            <a:r>
              <a:rPr lang="en-US" sz="6000" b="1" dirty="0"/>
              <a:t/>
            </a:r>
            <a:br>
              <a:rPr lang="en-US" sz="6000" b="1" dirty="0"/>
            </a:br>
            <a:r>
              <a:rPr lang="en-US" sz="6000" b="1" dirty="0" smtClean="0"/>
              <a:t>via Zoom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682451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11549" y="153932"/>
            <a:ext cx="52013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COVID-19 </a:t>
            </a:r>
            <a:r>
              <a:rPr lang="en-US" sz="4800" b="1" dirty="0" smtClean="0"/>
              <a:t>Protocols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105824" y="1209836"/>
            <a:ext cx="8892664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/>
              <a:t>W</a:t>
            </a:r>
            <a:r>
              <a:rPr lang="en-US" sz="3200" b="1" dirty="0" smtClean="0"/>
              <a:t>ash hands</a:t>
            </a:r>
            <a:r>
              <a:rPr lang="en-US" sz="3200" dirty="0" smtClean="0"/>
              <a:t> </a:t>
            </a:r>
            <a:r>
              <a:rPr lang="en-US" sz="3200" dirty="0"/>
              <a:t>upon entering the lab.</a:t>
            </a:r>
            <a:endParaRPr lang="en-US" sz="3200" b="1" dirty="0"/>
          </a:p>
          <a:p>
            <a:pPr marL="514350" lvl="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/>
              <a:t>P</a:t>
            </a:r>
            <a:r>
              <a:rPr lang="en-US" sz="3200" b="1" dirty="0" smtClean="0"/>
              <a:t>ut </a:t>
            </a:r>
            <a:r>
              <a:rPr lang="en-US" sz="3200" b="1" dirty="0"/>
              <a:t>on nitrile gloves </a:t>
            </a:r>
            <a:r>
              <a:rPr lang="en-US" sz="3200" dirty="0"/>
              <a:t>after washing </a:t>
            </a:r>
            <a:r>
              <a:rPr lang="en-US" sz="3200" dirty="0" smtClean="0"/>
              <a:t>hands.</a:t>
            </a:r>
          </a:p>
          <a:p>
            <a:pPr marL="514350" lvl="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 smtClean="0"/>
              <a:t>Sanitize lab </a:t>
            </a:r>
            <a:r>
              <a:rPr lang="en-US" sz="3200" b="1" dirty="0"/>
              <a:t>bench and equipment</a:t>
            </a:r>
            <a:r>
              <a:rPr lang="en-US" sz="3200" dirty="0"/>
              <a:t> with alcohol wipes after performing the </a:t>
            </a:r>
            <a:r>
              <a:rPr lang="en-US" sz="3200" dirty="0" smtClean="0"/>
              <a:t>lab.</a:t>
            </a:r>
          </a:p>
          <a:p>
            <a:pPr marL="514350" lvl="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/>
              <a:t>W</a:t>
            </a:r>
            <a:r>
              <a:rPr lang="en-US" sz="3200" b="1" dirty="0" smtClean="0"/>
              <a:t>ear </a:t>
            </a:r>
            <a:r>
              <a:rPr lang="en-US" sz="3200" b="1" dirty="0"/>
              <a:t>a mask </a:t>
            </a:r>
            <a:r>
              <a:rPr lang="en-US" sz="3200" dirty="0"/>
              <a:t>at all times during lab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91826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2420"/>
            <a:ext cx="9144000" cy="860556"/>
          </a:xfrm>
        </p:spPr>
        <p:txBody>
          <a:bodyPr>
            <a:normAutofit/>
          </a:bodyPr>
          <a:lstStyle/>
          <a:p>
            <a:r>
              <a:rPr lang="en-US" sz="4200" b="1" dirty="0" smtClean="0"/>
              <a:t>Be safe. Be cool. Obey the COVID rules.</a:t>
            </a:r>
            <a:endParaRPr lang="en-US" sz="4200" b="1" dirty="0"/>
          </a:p>
        </p:txBody>
      </p:sp>
      <p:pic>
        <p:nvPicPr>
          <p:cNvPr id="3" name="Picture 2" descr="baseketball_COVID_rul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55" y="1309535"/>
            <a:ext cx="7450060" cy="447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60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2711</TotalTime>
  <Words>228</Words>
  <Application>Microsoft Macintosh PowerPoint</Application>
  <PresentationFormat>On-screen Show (4:3)</PresentationFormat>
  <Paragraphs>46</Paragraphs>
  <Slides>15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Office Theme</vt:lpstr>
      <vt:lpstr>Equation</vt:lpstr>
      <vt:lpstr>AME 20216 Lab I</vt:lpstr>
      <vt:lpstr>Labs Begin Feb. 9th in B14 Fitzpatrick</vt:lpstr>
      <vt:lpstr>PowerPoint Presentation</vt:lpstr>
      <vt:lpstr>PowerPoint Presentation</vt:lpstr>
      <vt:lpstr>PowerPoint Presentation</vt:lpstr>
      <vt:lpstr>Weekly to-do</vt:lpstr>
      <vt:lpstr>Office Hours: Mon. &amp; Weds. 2 – 3pm via Zoom</vt:lpstr>
      <vt:lpstr>PowerPoint Presentation</vt:lpstr>
      <vt:lpstr>Be safe. Be cool. Obey the COVID rules.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See you in lab next week!</vt:lpstr>
    </vt:vector>
  </TitlesOfParts>
  <Company>Notre Dame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 20213 Measurments and Data Analysis</dc:title>
  <dc:creator>Paul Rumbach</dc:creator>
  <cp:lastModifiedBy>Paul Rumbach</cp:lastModifiedBy>
  <cp:revision>186</cp:revision>
  <dcterms:created xsi:type="dcterms:W3CDTF">2015-01-13T15:45:12Z</dcterms:created>
  <dcterms:modified xsi:type="dcterms:W3CDTF">2021-02-01T22:28:28Z</dcterms:modified>
</cp:coreProperties>
</file>

<file path=docProps/thumbnail.jpeg>
</file>